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3" r:id="rId4"/>
    <p:sldMasterId id="2147484341" r:id="rId5"/>
    <p:sldMasterId id="2147484351" r:id="rId6"/>
  </p:sldMasterIdLst>
  <p:notesMasterIdLst>
    <p:notesMasterId r:id="rId32"/>
  </p:notesMasterIdLst>
  <p:handoutMasterIdLst>
    <p:handoutMasterId r:id="rId33"/>
  </p:handoutMasterIdLst>
  <p:sldIdLst>
    <p:sldId id="1519" r:id="rId7"/>
    <p:sldId id="1646" r:id="rId8"/>
    <p:sldId id="1654" r:id="rId9"/>
    <p:sldId id="1718" r:id="rId10"/>
    <p:sldId id="1656" r:id="rId11"/>
    <p:sldId id="1674" r:id="rId12"/>
    <p:sldId id="1645" r:id="rId13"/>
    <p:sldId id="1698" r:id="rId14"/>
    <p:sldId id="1669" r:id="rId15"/>
    <p:sldId id="1686" r:id="rId16"/>
    <p:sldId id="1660" r:id="rId17"/>
    <p:sldId id="1705" r:id="rId18"/>
    <p:sldId id="1707" r:id="rId19"/>
    <p:sldId id="1708" r:id="rId20"/>
    <p:sldId id="1709" r:id="rId21"/>
    <p:sldId id="1714" r:id="rId22"/>
    <p:sldId id="1711" r:id="rId23"/>
    <p:sldId id="1712" r:id="rId24"/>
    <p:sldId id="1679" r:id="rId25"/>
    <p:sldId id="1715" r:id="rId26"/>
    <p:sldId id="1681" r:id="rId27"/>
    <p:sldId id="1682" r:id="rId28"/>
    <p:sldId id="1684" r:id="rId29"/>
    <p:sldId id="1721" r:id="rId30"/>
    <p:sldId id="1580" r:id="rId31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ulture Module" id="{C23A1B53-6830-409A-AE22-77BBA18D775C}">
          <p14:sldIdLst>
            <p14:sldId id="1519"/>
            <p14:sldId id="1646"/>
            <p14:sldId id="1654"/>
            <p14:sldId id="1718"/>
            <p14:sldId id="1656"/>
            <p14:sldId id="1674"/>
            <p14:sldId id="1645"/>
            <p14:sldId id="1698"/>
            <p14:sldId id="1669"/>
            <p14:sldId id="1686"/>
            <p14:sldId id="1660"/>
            <p14:sldId id="1705"/>
            <p14:sldId id="1707"/>
            <p14:sldId id="1708"/>
            <p14:sldId id="1709"/>
            <p14:sldId id="1714"/>
            <p14:sldId id="1711"/>
            <p14:sldId id="1712"/>
            <p14:sldId id="1679"/>
            <p14:sldId id="1715"/>
            <p14:sldId id="1681"/>
            <p14:sldId id="1682"/>
            <p14:sldId id="1684"/>
            <p14:sldId id="1721"/>
            <p14:sldId id="15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Dawn Hagen" initials="DH" lastIdx="1" clrIdx="7">
    <p:extLst/>
  </p:cmAuthor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Caitlin McCabe" initials="CM" lastIdx="9" clrIdx="4">
    <p:extLst/>
  </p:cmAuthor>
  <p:cmAuthor id="5" name="Sylvia Tedjo (Silver Fox)" initials="ST(F" lastIdx="9" clrIdx="5">
    <p:extLst/>
  </p:cmAuthor>
  <p:cmAuthor id="6" name="Stephanie Cohen Glass" initials="SCG" lastIdx="6" clrIdx="6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BEF4"/>
    <a:srgbClr val="FF8C00"/>
    <a:srgbClr val="FFB900"/>
    <a:srgbClr val="D83B01"/>
    <a:srgbClr val="5C2D91"/>
    <a:srgbClr val="FFF200"/>
    <a:srgbClr val="107C10"/>
    <a:srgbClr val="5C005C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4" autoAdjust="0"/>
    <p:restoredTop sz="47076" autoAdjust="0"/>
  </p:normalViewPr>
  <p:slideViewPr>
    <p:cSldViewPr snapToGrid="0">
      <p:cViewPr varScale="1">
        <p:scale>
          <a:sx n="64" d="100"/>
          <a:sy n="64" d="100"/>
        </p:scale>
        <p:origin x="24" y="12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8" d="100"/>
        <a:sy n="168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700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r>
              <a:rPr lang="en-US" dirty="0"/>
              <a:t>PRISM FY16</a:t>
            </a:r>
          </a:p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5/15/2016 9:01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1" y="8829966"/>
            <a:ext cx="5923788" cy="337975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pPr marL="405989" defTabSz="931365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912104" y="8829967"/>
            <a:ext cx="1096674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PRISM FY16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marL="582296" indent="0" algn="l">
              <a:defRPr sz="1200"/>
            </a:lvl1pPr>
          </a:lstStyle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5/15/2016 9:01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PRISM FY16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5/15/2016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3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 smtClean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83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There is over 300 million windows 10 devices out there </a:t>
            </a:r>
            <a:r>
              <a:rPr lang="en-US" baseline="0" dirty="0" err="1" smtClean="0"/>
              <a:t>rightnow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PRISM FY16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5/15/2016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79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53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3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03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Expose native methods to JavaScript runtime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E.g., Timers, Local Storage, Toast, GPS, Bluetooth, …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reflection, application host </a:t>
            </a: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931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92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With the RM dev tools you shorten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the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feedback loop between seeing your changes live in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realtime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CI - JavaScript deployment is much faster and less disruptive than publishing your app to the App Store. With this you're always releasing 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Code Push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33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2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PRISM FY16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5/15/2016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27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790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dirty="0">
                <a:solidFill>
                  <a:schemeClr val="bg1"/>
                </a:solidFill>
              </a:rPr>
              <a:t>- Some stuff about shipping on the app store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dirty="0">
                <a:solidFill>
                  <a:schemeClr val="bg1"/>
                </a:solidFill>
              </a:rPr>
              <a:t>- .NET Native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dirty="0">
                <a:solidFill>
                  <a:schemeClr val="bg1"/>
                </a:solidFill>
              </a:rPr>
              <a:t>- Reflection issues, JSON </a:t>
            </a:r>
            <a:r>
              <a:rPr lang="en-US" sz="900" dirty="0" err="1">
                <a:solidFill>
                  <a:schemeClr val="bg1"/>
                </a:solidFill>
              </a:rPr>
              <a:t>serializer</a:t>
            </a:r>
            <a:r>
              <a:rPr lang="en-US" sz="900" dirty="0">
                <a:solidFill>
                  <a:schemeClr val="bg1"/>
                </a:solidFill>
              </a:rPr>
              <a:t> issues, etc.</a:t>
            </a: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Allows you to structure your dev team across features and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apis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as opposed to OS's 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i.e. Image gallery across all three platforms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Easier for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to transition from feature to feature as opposed to platform to platform. 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Build a team of inquisitive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devs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that like to look under the hood, open to using techs like react and have mobile dev experience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Cross stack engineering.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Changes the way we organize our dev projects and hire teamsters</a:t>
            </a: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22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React Native Desktop / Xbox paradigms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Plans for moving forward on OSS contribution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Call to action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18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React Native Desktop / Xbox paradigms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Plans for moving forward on OSS contribution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Call to action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5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5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4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0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362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 smtClean="0">
                <a:solidFill>
                  <a:srgbClr val="000000"/>
                </a:solidFill>
              </a:rPr>
              <a:t>-  Hybrid </a:t>
            </a:r>
            <a:r>
              <a:rPr lang="is-IS" baseline="0" dirty="0">
                <a:solidFill>
                  <a:srgbClr val="000000"/>
                </a:solidFill>
              </a:rPr>
              <a:t>mobile app frameworks are everywhere, </a:t>
            </a:r>
            <a:endParaRPr lang="is-IS" baseline="0" dirty="0" smtClean="0">
              <a:solidFill>
                <a:srgbClr val="000000"/>
              </a:solidFill>
            </a:endParaRP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 dirty="0" smtClean="0">
                <a:solidFill>
                  <a:srgbClr val="000000"/>
                </a:solidFill>
              </a:rPr>
              <a:t>Frameworks </a:t>
            </a:r>
            <a:r>
              <a:rPr lang="is-IS" baseline="0" dirty="0">
                <a:solidFill>
                  <a:srgbClr val="000000"/>
                </a:solidFill>
              </a:rPr>
              <a:t>like Xamarin give you native performance across iOS and Android with .NET so</a:t>
            </a:r>
            <a:r>
              <a:rPr lang="is-IS" baseline="0" dirty="0" smtClean="0">
                <a:solidFill>
                  <a:srgbClr val="000000"/>
                </a:solidFill>
              </a:rPr>
              <a:t>...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 dirty="0" smtClean="0">
                <a:solidFill>
                  <a:srgbClr val="000000"/>
                </a:solidFill>
              </a:rPr>
              <a:t>Xamarin is an enticing option. </a:t>
            </a:r>
            <a:endParaRPr lang="is-IS" baseline="0" dirty="0">
              <a:solidFill>
                <a:srgbClr val="000000"/>
              </a:solidFill>
            </a:endParaRPr>
          </a:p>
          <a:p>
            <a:r>
              <a:rPr lang="is-IS" baseline="0" dirty="0">
                <a:solidFill>
                  <a:srgbClr val="000000"/>
                </a:solidFill>
              </a:rPr>
              <a:t>Why React Native?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 smtClean="0">
                <a:solidFill>
                  <a:srgbClr val="000000"/>
                </a:solidFill>
              </a:rPr>
              <a:t>- </a:t>
            </a:r>
            <a:r>
              <a:rPr lang="is-IS" baseline="0" dirty="0">
                <a:solidFill>
                  <a:srgbClr val="000000"/>
                </a:solidFill>
              </a:rPr>
              <a:t>Unlike Xamarin, React </a:t>
            </a:r>
            <a:r>
              <a:rPr lang="is-IS" baseline="0" dirty="0" smtClean="0">
                <a:solidFill>
                  <a:srgbClr val="000000"/>
                </a:solidFill>
              </a:rPr>
              <a:t>Native give </a:t>
            </a:r>
            <a:r>
              <a:rPr lang="is-IS" baseline="0" dirty="0">
                <a:solidFill>
                  <a:srgbClr val="000000"/>
                </a:solidFill>
              </a:rPr>
              <a:t>you access to Web-like release agility with tools like </a:t>
            </a:r>
            <a:r>
              <a:rPr lang="is-IS" baseline="0" dirty="0" smtClean="0">
                <a:solidFill>
                  <a:srgbClr val="000000"/>
                </a:solidFill>
              </a:rPr>
              <a:t>CodePush and Exponent...</a:t>
            </a:r>
            <a:endParaRPr lang="is-IS" baseline="0" dirty="0">
              <a:solidFill>
                <a:srgbClr val="000000"/>
              </a:solidFill>
            </a:endParaRPr>
          </a:p>
          <a:p>
            <a:r>
              <a:rPr lang="is-IS" baseline="0" dirty="0">
                <a:solidFill>
                  <a:srgbClr val="000000"/>
                </a:solidFill>
              </a:rPr>
              <a:t>- Similar to Cordova, your HTML and JavaScript skills transfer over to native app development...</a:t>
            </a:r>
          </a:p>
          <a:p>
            <a:r>
              <a:rPr lang="is-IS" baseline="0" dirty="0">
                <a:solidFill>
                  <a:srgbClr val="000000"/>
                </a:solidFill>
              </a:rPr>
              <a:t>- Similar to the way Xamarin, which gives you access to existing libraries out their on NuGet, React Native gives you access to a wealth of JavaScript modules on NPM</a:t>
            </a:r>
          </a:p>
          <a:p>
            <a:r>
              <a:rPr lang="is-IS" baseline="0" dirty="0">
                <a:solidFill>
                  <a:srgbClr val="000000"/>
                </a:solidFill>
              </a:rPr>
              <a:t>- Similar to Xamarin, the views that are rendered in your apps are real native views, not just Web views with access to runtime APIs as in Cordova.</a:t>
            </a:r>
          </a:p>
          <a:p>
            <a:endParaRPr lang="is-IS" baseline="0" dirty="0">
              <a:solidFill>
                <a:srgbClr val="000000"/>
              </a:solidFill>
            </a:endParaRP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775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PRISM FY16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5/15/2016 9:01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267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5/15/2016 9:01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0" y="0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03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7819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117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9948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8125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15936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8301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227396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7610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273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1009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48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0275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97499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180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601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40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4577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 flipH="1">
            <a:off x="1" y="6083300"/>
            <a:ext cx="12436474" cy="911224"/>
          </a:xfrm>
          <a:prstGeom prst="rect">
            <a:avLst/>
          </a:prstGeom>
          <a:solidFill>
            <a:srgbClr val="000000">
              <a:alpha val="1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4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7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47777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416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8019">
                      <a:schemeClr val="tx1"/>
                    </a:gs>
                    <a:gs pos="7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07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2179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b="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938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784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24749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966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03526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1" t="21787" r="7951" b="21787"/>
          <a:stretch/>
        </p:blipFill>
        <p:spPr>
          <a:xfrm>
            <a:off x="4197672" y="3040063"/>
            <a:ext cx="404113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8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268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74640" y="1214438"/>
            <a:ext cx="11887200" cy="2092881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420648" y="6425604"/>
            <a:ext cx="2797315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rgbClr val="64646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97A4F99-ACB0-455C-9ED4-E11E9B642E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0813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0" y="0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29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04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8019">
                      <a:schemeClr val="tx1"/>
                    </a:gs>
                    <a:gs pos="7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083300"/>
            <a:ext cx="12436474" cy="911224"/>
            <a:chOff x="1" y="6083300"/>
            <a:chExt cx="12436474" cy="911224"/>
          </a:xfrm>
        </p:grpSpPr>
        <p:sp>
          <p:nvSpPr>
            <p:cNvPr id="11" name="Rectangle 10"/>
            <p:cNvSpPr/>
            <p:nvPr/>
          </p:nvSpPr>
          <p:spPr bwMode="auto">
            <a:xfrm flipH="1">
              <a:off x="1" y="6083300"/>
              <a:ext cx="12436474" cy="911224"/>
            </a:xfrm>
            <a:prstGeom prst="rect">
              <a:avLst/>
            </a:prstGeom>
            <a:solidFill>
              <a:srgbClr val="000000">
                <a:alpha val="11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32472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31957" y="6414619"/>
              <a:ext cx="1160460" cy="248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078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8019">
                      <a:schemeClr val="tx1"/>
                    </a:gs>
                    <a:gs pos="7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3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8019">
                      <a:schemeClr val="tx1"/>
                    </a:gs>
                    <a:gs pos="7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083300"/>
            <a:ext cx="12436474" cy="911224"/>
            <a:chOff x="1" y="6083300"/>
            <a:chExt cx="12436474" cy="911224"/>
          </a:xfrm>
        </p:grpSpPr>
        <p:sp>
          <p:nvSpPr>
            <p:cNvPr id="11" name="Rectangle 10"/>
            <p:cNvSpPr/>
            <p:nvPr/>
          </p:nvSpPr>
          <p:spPr bwMode="auto">
            <a:xfrm flipH="1">
              <a:off x="1" y="6083300"/>
              <a:ext cx="12436474" cy="911224"/>
            </a:xfrm>
            <a:prstGeom prst="rect">
              <a:avLst/>
            </a:prstGeom>
            <a:solidFill>
              <a:srgbClr val="000000">
                <a:alpha val="11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31957" y="6414619"/>
              <a:ext cx="1160460" cy="248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56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4517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1883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123523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831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1411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428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1971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539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337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7197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893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7535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849354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15633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4481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18258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877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6304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155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5839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9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051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93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 flipH="1">
            <a:off x="1" y="6083300"/>
            <a:ext cx="12436474" cy="911224"/>
          </a:xfrm>
          <a:prstGeom prst="rect">
            <a:avLst/>
          </a:prstGeom>
          <a:solidFill>
            <a:srgbClr val="000000">
              <a:alpha val="1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86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8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23842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26468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26468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60395513-848A-4F66-BF50-983C3D977B94}" type="datetimeFigureOut">
              <a:rPr lang="en-US" smtClean="0">
                <a:solidFill>
                  <a:srgbClr val="505050"/>
                </a:solidFill>
              </a:rPr>
              <a:pPr/>
              <a:t>5/15/2016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8A22101-A7FA-49E8-850B-343DABCF2BE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298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133768"/>
            <a:ext cx="11887200" cy="131728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636" y="1212850"/>
            <a:ext cx="11889564" cy="608012"/>
          </a:xfrm>
        </p:spPr>
        <p:txBody>
          <a:bodyPr vert="horz" wrap="square" lIns="146304" tIns="91440" rIns="146304" bIns="91440" rtlCol="0" anchor="t">
            <a:noAutofit/>
          </a:bodyPr>
          <a:lstStyle>
            <a:lvl1pPr marL="0" indent="0">
              <a:buFontTx/>
              <a:buNone/>
              <a:defRPr lang="en-US" sz="2000" b="0" cap="none" spc="-102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cs typeface="Segoe UI" pitchFamily="34" charset="0"/>
              </a:defRPr>
            </a:lvl1pPr>
            <a:lvl2pPr>
              <a:defRPr lang="en-US" sz="1599" dirty="0" smtClean="0"/>
            </a:lvl2pPr>
            <a:lvl3pPr>
              <a:defRPr lang="en-US" sz="1599" dirty="0" smtClean="0"/>
            </a:lvl3pPr>
            <a:lvl4pPr>
              <a:defRPr lang="en-US" sz="1399" dirty="0" smtClean="0"/>
            </a:lvl4pPr>
            <a:lvl5pPr>
              <a:defRPr lang="en-US" sz="1399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871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315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2859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36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05" r:id="rId2"/>
    <p:sldLayoutId id="2147484306" r:id="rId3"/>
    <p:sldLayoutId id="2147484330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7" r:id="rId25"/>
    <p:sldLayoutId id="2147484328" r:id="rId26"/>
    <p:sldLayoutId id="2147484329" r:id="rId27"/>
    <p:sldLayoutId id="2147484338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73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3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  <p:sldLayoutId id="2147484363" r:id="rId12"/>
    <p:sldLayoutId id="2147484364" r:id="rId13"/>
    <p:sldLayoutId id="2147484365" r:id="rId14"/>
    <p:sldLayoutId id="2147484366" r:id="rId15"/>
    <p:sldLayoutId id="2147484367" r:id="rId16"/>
    <p:sldLayoutId id="2147484368" r:id="rId17"/>
    <p:sldLayoutId id="2147484369" r:id="rId18"/>
    <p:sldLayoutId id="2147484370" r:id="rId19"/>
    <p:sldLayoutId id="2147484371" r:id="rId20"/>
    <p:sldLayoutId id="2147484372" r:id="rId21"/>
    <p:sldLayoutId id="2147484373" r:id="rId22"/>
    <p:sldLayoutId id="2147484374" r:id="rId23"/>
    <p:sldLayoutId id="2147484375" r:id="rId24"/>
    <p:sldLayoutId id="2147484376" r:id="rId25"/>
    <p:sldLayoutId id="2147484377" r:id="rId26"/>
    <p:sldLayoutId id="2147484378" r:id="rId27"/>
    <p:sldLayoutId id="2147484379" r:id="rId28"/>
    <p:sldLayoutId id="2147484380" r:id="rId29"/>
    <p:sldLayoutId id="2147484381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.tif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7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" y="6214124"/>
            <a:ext cx="1554480" cy="571805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276540" y="1350291"/>
            <a:ext cx="10815530" cy="131859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React Native on the Universal Windows Platform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02611" y="4071297"/>
            <a:ext cx="11278151" cy="74041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spc="-9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Erik Schlegel</a:t>
            </a:r>
          </a:p>
          <a:p>
            <a:r>
              <a:rPr lang="en-US" sz="4400" spc="-9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Sr. Engineer – Microsoft - Developer Experience</a:t>
            </a:r>
            <a:endParaRPr lang="en-US" sz="4400" spc="-9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r>
              <a:rPr lang="en-US" sz="4400" spc="-9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   @</a:t>
            </a:r>
            <a:r>
              <a:rPr lang="en-US" sz="44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erikschlegel1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40" y="5395979"/>
            <a:ext cx="441971" cy="4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876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React Native Demo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oviesAppAndr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8913" y="1620265"/>
            <a:ext cx="6273054" cy="47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13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30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language will be used?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0194" y="1992901"/>
            <a:ext cx="11136086" cy="30962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Framework Extensibility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Platform Symmetry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Native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3990744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native view framework will be used?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9405" y="1361960"/>
            <a:ext cx="7261926" cy="30962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Web View?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Windows.UI.Composition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Windows.UI.Xaml.UIElement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✔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7764401" y="1361960"/>
            <a:ext cx="4538434" cy="55092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IViewManager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{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UpdateProperties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viewToUpdate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ReactStylesDiffMap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props);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OnDropViewInstance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UpdateExtraData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root,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extraData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ReceiveCommand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JArray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9753872" y="1361960"/>
            <a:ext cx="1693889" cy="361909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149923" y="3282846"/>
            <a:ext cx="3542405" cy="524656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410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345474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JavaScript runtime will be used?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0194" y="1992901"/>
            <a:ext cx="11136086" cy="19451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JavaScriptCore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Chakra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✔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8702" y="1684281"/>
            <a:ext cx="6412675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globalObject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.GlobalObject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globalObject.GetProperty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JavaScriptPropertyId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"require"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MyModule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module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requireFunction.CallFunction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globalObject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value.SetProperty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JavaScriptPropertyId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.FromInt32(42),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JavaScriptContext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.RunScript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myModule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require('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MyModule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');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 = { 'foo': 42 };"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5586607" y="5814038"/>
            <a:ext cx="5805918" cy="948556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5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1345474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37325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How are the native threads managed?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5653" y="2070596"/>
            <a:ext cx="5865472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taskScheduler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LimitedConcurrencyTaskScheduler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</a:t>
            </a:r>
          </a:p>
          <a:p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taskFactory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TaskFactory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taskScheduler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void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RunOnQueue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n-US" sz="1700" dirty="0">
                <a:latin typeface="Consolas" panose="020B0609020204030204" pitchFamily="49" charset="0"/>
              </a:rPr>
              <a:t> action)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taskFactory.StartNew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action();</a:t>
            </a: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catch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ex)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ShowRedBoxException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(ex);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6375509" y="2070596"/>
            <a:ext cx="5796581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actionObservable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Subject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 = 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actionObservable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.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ObserveOnDispatcher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.Subscribe(action =&gt;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{</a:t>
            </a: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try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action();</a:t>
            </a: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catch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ex) 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ShowRedBoxException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(ex);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});</a:t>
            </a:r>
          </a:p>
          <a:p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void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RunOnQueue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n-US" sz="1700" dirty="0">
                <a:latin typeface="Consolas" panose="020B0609020204030204" pitchFamily="49" charset="0"/>
              </a:rPr>
              <a:t> action)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actionObservable.OnNext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(action);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700" dirty="0"/>
          </a:p>
        </p:txBody>
      </p:sp>
      <p:sp>
        <p:nvSpPr>
          <p:cNvPr id="3" name="TextBox 2"/>
          <p:cNvSpPr txBox="1"/>
          <p:nvPr/>
        </p:nvSpPr>
        <p:spPr>
          <a:xfrm>
            <a:off x="898326" y="1426182"/>
            <a:ext cx="45601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JavaScript and Layout Threads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93736" y="1426182"/>
            <a:ext cx="45601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UI Thread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7315472" y="3640703"/>
            <a:ext cx="4121785" cy="1918268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187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/>
      <p:bldP spid="10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345474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5655" y="237325"/>
            <a:ext cx="12167070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How are native modules registered?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9375" y="1545782"/>
            <a:ext cx="5729370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ClipboardModule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NativeModuleBase</a:t>
            </a: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"Clipboard"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text)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RunOnDispatcher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package =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DataTransfer.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DataPackage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(text);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DataTransfer.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Clipboard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.SetContent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(package);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5888120" y="1545782"/>
            <a:ext cx="6375680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FooViewManager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SimpleViewManager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Canvas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=&gt;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ReactProp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"Bar"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... */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Canvas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CreateViewInstance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ThemedReactContext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Canvas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2097115" y="3176246"/>
            <a:ext cx="2547456" cy="394268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-93300" y="5200978"/>
            <a:ext cx="5808745" cy="1432051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08403" y="4223438"/>
            <a:ext cx="1734911" cy="463147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062315" y="1545782"/>
            <a:ext cx="2366028" cy="500732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0936313" y="1545782"/>
            <a:ext cx="1299228" cy="370104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0286699" y="2087165"/>
            <a:ext cx="831244" cy="409292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6329190" y="2598067"/>
            <a:ext cx="2524524" cy="420903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771875" y="5065486"/>
            <a:ext cx="2734981" cy="493485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9701494" y="4205290"/>
            <a:ext cx="2417935" cy="481295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19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096129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5655" y="237325"/>
            <a:ext cx="12167070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How are native modules registered?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45655" y="1665770"/>
            <a:ext cx="11969091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IReactPackage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INativeModule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CreateNativeModules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IViewManager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CreateViewManagers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CreateJavaScriptModulesConfig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5655" y="4138091"/>
            <a:ext cx="11969091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MainReactPackage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IReactPackage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IViewManager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CreateViewManagers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IViewManager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ReactFlipViewManager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ReactProgressBarViewManager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4217361" y="4050250"/>
            <a:ext cx="1864125" cy="493485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112789" y="6047509"/>
            <a:ext cx="4723440" cy="675905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4217360" y="2689897"/>
            <a:ext cx="2459211" cy="474217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60902" y="2183066"/>
            <a:ext cx="2618869" cy="421729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60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-2375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5655" y="237325"/>
            <a:ext cx="12167070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is the native developer experience?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6" name="Picture 4" descr="windows, android, ios, development, developers, visual studio, visual studio 20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66" y="2638698"/>
            <a:ext cx="2789505" cy="288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653" y="2672990"/>
            <a:ext cx="3138411" cy="28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44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Bringing F8 App to Windows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882480"/>
            <a:ext cx="11136086" cy="43796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3 developers, 3 weeks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Most time spent filling in missing modules…</a:t>
            </a:r>
          </a:p>
          <a:p>
            <a:pPr marL="1037871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SplitView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FlipView</a:t>
            </a:r>
            <a:r>
              <a:rPr lang="en-US" sz="3200" dirty="0">
                <a:solidFill>
                  <a:schemeClr val="bg1"/>
                </a:solidFill>
              </a:rPr>
              <a:t>, Clipboard, </a:t>
            </a:r>
            <a:r>
              <a:rPr lang="en-US" sz="3200" dirty="0" err="1">
                <a:solidFill>
                  <a:schemeClr val="bg1"/>
                </a:solidFill>
              </a:rPr>
              <a:t>AsyncStorage</a:t>
            </a:r>
            <a:r>
              <a:rPr lang="en-US" sz="3200" dirty="0">
                <a:solidFill>
                  <a:schemeClr val="bg1"/>
                </a:solidFill>
              </a:rPr>
              <a:t>, …</a:t>
            </a:r>
          </a:p>
          <a:p>
            <a:pPr marL="1037871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react-native-</a:t>
            </a:r>
            <a:r>
              <a:rPr lang="en-US" sz="3200" dirty="0" err="1">
                <a:solidFill>
                  <a:schemeClr val="bg1"/>
                </a:solidFill>
              </a:rPr>
              <a:t>fbsdk</a:t>
            </a:r>
            <a:r>
              <a:rPr lang="en-US" sz="3200" dirty="0">
                <a:solidFill>
                  <a:schemeClr val="bg1"/>
                </a:solidFill>
              </a:rPr>
              <a:t>, react-native-share</a:t>
            </a:r>
          </a:p>
          <a:p>
            <a:pPr marL="1037871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&lt; 1 week for style adaptation only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" name="F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5356" y="1238596"/>
            <a:ext cx="2999014" cy="56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56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0" dirty="0"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ea typeface="Segoe UI" pitchFamily="34" charset="0"/>
              </a:rPr>
              <a:t>What is React?</a:t>
            </a:r>
            <a:br>
              <a:rPr lang="en-US" spc="-100" dirty="0"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ea typeface="Segoe UI" pitchFamily="34" charset="0"/>
              </a:rPr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2340" y="1212849"/>
            <a:ext cx="8102842" cy="55861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100" dirty="0" err="1">
                <a:solidFill>
                  <a:srgbClr val="268BD2"/>
                </a:solidFill>
                <a:latin typeface="source-code-pro"/>
              </a:rPr>
              <a:t>var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HelloWorld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=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</a:t>
            </a:r>
            <a:r>
              <a:rPr lang="en-US" sz="2100" dirty="0" err="1">
                <a:solidFill>
                  <a:srgbClr val="637C84"/>
                </a:solidFill>
                <a:latin typeface="source-code-pro"/>
              </a:rPr>
              <a:t>React.createClass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({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render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: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</a:t>
            </a:r>
            <a:r>
              <a:rPr lang="en-US" sz="2100" dirty="0">
                <a:solidFill>
                  <a:srgbClr val="268BD2"/>
                </a:solidFill>
                <a:latin typeface="source-code-pro"/>
              </a:rPr>
              <a:t>function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() {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return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(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 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&lt;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p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&gt;</a:t>
            </a:r>
          </a:p>
          <a:p>
            <a:r>
              <a:rPr lang="en-US" sz="2100" dirty="0">
                <a:solidFill>
                  <a:srgbClr val="859900"/>
                </a:solidFill>
                <a:latin typeface="source-code-pro"/>
              </a:rPr>
              <a:t>      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 Hello,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&lt;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input type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=</a:t>
            </a:r>
            <a:r>
              <a:rPr lang="en-US" sz="2100" dirty="0">
                <a:solidFill>
                  <a:srgbClr val="36958E"/>
                </a:solidFill>
                <a:latin typeface="source-code-pro"/>
              </a:rPr>
              <a:t>"text"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placeholder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=</a:t>
            </a:r>
            <a:r>
              <a:rPr lang="en-US" sz="2100" dirty="0">
                <a:solidFill>
                  <a:srgbClr val="36958E"/>
                </a:solidFill>
                <a:latin typeface="source-code-pro"/>
              </a:rPr>
              <a:t>"Your name here"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/&gt;!</a:t>
            </a:r>
          </a:p>
          <a:p>
            <a:r>
              <a:rPr lang="en-US" sz="2100" dirty="0">
                <a:solidFill>
                  <a:srgbClr val="859900"/>
                </a:solidFill>
                <a:latin typeface="source-code-pro"/>
              </a:rPr>
              <a:t>       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It is {</a:t>
            </a:r>
            <a:r>
              <a:rPr lang="en-US" sz="2100" dirty="0" err="1">
                <a:solidFill>
                  <a:srgbClr val="859900"/>
                </a:solidFill>
                <a:latin typeface="source-code-pro"/>
              </a:rPr>
              <a:t>this</a:t>
            </a:r>
            <a:r>
              <a:rPr lang="en-US" sz="2100" dirty="0" err="1">
                <a:solidFill>
                  <a:srgbClr val="637C84"/>
                </a:solidFill>
                <a:latin typeface="source-code-pro"/>
              </a:rPr>
              <a:t>.props.date.toTimeString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()}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 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&lt;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/p&gt;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 );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}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});</a:t>
            </a:r>
          </a:p>
          <a:p>
            <a:endParaRPr lang="en-US" sz="2100" dirty="0">
              <a:solidFill>
                <a:srgbClr val="637C84"/>
              </a:solidFill>
              <a:latin typeface="source-code-pro"/>
            </a:endParaRPr>
          </a:p>
          <a:p>
            <a:r>
              <a:rPr lang="en-US" sz="2100" dirty="0" err="1">
                <a:solidFill>
                  <a:srgbClr val="637C84"/>
                </a:solidFill>
                <a:latin typeface="source-code-pro"/>
              </a:rPr>
              <a:t>setInterval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</a:t>
            </a:r>
            <a:r>
              <a:rPr lang="en-US" sz="2100" dirty="0">
                <a:solidFill>
                  <a:srgbClr val="268BD2"/>
                </a:solidFill>
                <a:latin typeface="source-code-pro"/>
              </a:rPr>
              <a:t>function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() {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</a:t>
            </a:r>
            <a:r>
              <a:rPr lang="en-US" sz="2100" dirty="0" err="1">
                <a:solidFill>
                  <a:srgbClr val="637C84"/>
                </a:solidFill>
                <a:latin typeface="source-code-pro"/>
              </a:rPr>
              <a:t>ReactDOM.render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&lt;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HelloWorld date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=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{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new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</a:t>
            </a:r>
            <a:r>
              <a:rPr lang="en-US" sz="2100" dirty="0">
                <a:solidFill>
                  <a:srgbClr val="B58900"/>
                </a:solidFill>
                <a:latin typeface="source-code-pro"/>
              </a:rPr>
              <a:t>Date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()}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/&gt;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,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</a:t>
            </a:r>
            <a:r>
              <a:rPr lang="en-US" sz="2100" dirty="0" err="1">
                <a:solidFill>
                  <a:srgbClr val="B58900"/>
                </a:solidFill>
                <a:latin typeface="source-code-pro"/>
              </a:rPr>
              <a:t>document</a:t>
            </a:r>
            <a:r>
              <a:rPr lang="en-US" sz="2100" dirty="0" err="1">
                <a:solidFill>
                  <a:srgbClr val="637C84"/>
                </a:solidFill>
                <a:latin typeface="source-code-pro"/>
              </a:rPr>
              <a:t>.getElementById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</a:t>
            </a:r>
            <a:r>
              <a:rPr lang="en-US" sz="2100" dirty="0">
                <a:solidFill>
                  <a:srgbClr val="36958E"/>
                </a:solidFill>
                <a:latin typeface="source-code-pro"/>
              </a:rPr>
              <a:t>'example'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)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);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}, </a:t>
            </a:r>
            <a:r>
              <a:rPr lang="en-US" sz="2100" dirty="0">
                <a:solidFill>
                  <a:srgbClr val="36958E"/>
                </a:solidFill>
                <a:latin typeface="source-code-pro"/>
              </a:rPr>
              <a:t>500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);</a:t>
            </a:r>
            <a:endParaRPr lang="en-US" sz="2100" dirty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2742340" y="1559444"/>
            <a:ext cx="1260034" cy="374287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854110" y="2851307"/>
            <a:ext cx="3820853" cy="376108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2742340" y="4991725"/>
            <a:ext cx="4357282" cy="794478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15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Bringing F8 App to Windows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22830" y="27077496"/>
            <a:ext cx="1461878" cy="10387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rgbClr val="0066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styles =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StyleSheet.create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flex: 1,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'transparent'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android: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  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windows: {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  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'bold'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20,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});</a:t>
            </a:r>
            <a:endParaRPr lang="en-US" alt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2498" y="1958824"/>
            <a:ext cx="5649673" cy="48474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 class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F8TabsView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React.Component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render()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 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F8SplitView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splitView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paneWidth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={290}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 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panePosition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"left"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 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renderPaneView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.renderPaneView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 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&lt;View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style={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styles.content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key={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.props.tab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.renderContent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&lt;/View&gt;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&lt;/F8SplitView&gt;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60423" y="1958824"/>
            <a:ext cx="5759356" cy="48474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F8TabsView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React.Component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render()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&lt;F8DrawerLayout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"drawer"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drawerWidth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={290}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drawerPosition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"left"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renderNavigationView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.renderNavView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&lt;View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style={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styles.content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key={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.props.tab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.renderContent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&lt;/View&gt;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&lt;/F8DrawerLayout&gt;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271" y="1330960"/>
            <a:ext cx="45601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F8TabsView.windows.js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60038" y="1330960"/>
            <a:ext cx="45601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F8TabsView.android.js</a:t>
            </a:r>
          </a:p>
        </p:txBody>
      </p:sp>
    </p:spTree>
    <p:extLst>
      <p:ext uri="{BB962C8B-B14F-4D97-AF65-F5344CB8AC3E}">
        <p14:creationId xmlns:p14="http://schemas.microsoft.com/office/powerpoint/2010/main" val="407040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2" indent="-28575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400" spc="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5" y="249522"/>
            <a:ext cx="12133423" cy="6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5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 smtClean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Cross Stack Engineering</a:t>
            </a:r>
            <a:endParaRPr lang="en-US" sz="4800" spc="-100" dirty="0">
              <a:ln w="3175">
                <a:noFill/>
              </a:ln>
              <a:gradFill>
                <a:gsLst>
                  <a:gs pos="5000">
                    <a:srgbClr val="626262"/>
                  </a:gs>
                  <a:gs pos="100000">
                    <a:srgbClr val="626262"/>
                  </a:gs>
                </a:gsLst>
                <a:lin ang="5400000" scaled="1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527" y="3901709"/>
            <a:ext cx="11786281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smtClean="0">
                <a:solidFill>
                  <a:schemeClr val="bg1"/>
                </a:solidFill>
              </a:rPr>
              <a:t>React Native can transform product organizations.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226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lies ahead?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45" y="1816305"/>
            <a:ext cx="3199872" cy="1928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927" y="4034452"/>
            <a:ext cx="4658340" cy="2620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843" y="1361024"/>
            <a:ext cx="6915237" cy="2551000"/>
          </a:xfrm>
          <a:prstGeom prst="rect">
            <a:avLst/>
          </a:prstGeom>
        </p:spPr>
      </p:pic>
      <p:pic>
        <p:nvPicPr>
          <p:cNvPr id="5122" name="Picture 2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182" y="4154857"/>
            <a:ext cx="2704557" cy="22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309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58" y="1605621"/>
            <a:ext cx="2704557" cy="22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7927" y="4184073"/>
            <a:ext cx="11684000" cy="16958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http://github.com/ReactWindows/react-native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http://github.com/ReactWindows/f8app</a:t>
            </a:r>
          </a:p>
        </p:txBody>
      </p:sp>
    </p:spTree>
    <p:extLst>
      <p:ext uri="{BB962C8B-B14F-4D97-AF65-F5344CB8AC3E}">
        <p14:creationId xmlns:p14="http://schemas.microsoft.com/office/powerpoint/2010/main" val="2907349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7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" y="6214124"/>
            <a:ext cx="1554480" cy="571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7" y="4619563"/>
            <a:ext cx="586283" cy="586283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45968" y="1491855"/>
            <a:ext cx="10058336" cy="188783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Thank you!</a:t>
            </a:r>
          </a:p>
          <a:p>
            <a:endParaRPr lang="en-US" sz="6000" spc="-9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endParaRPr lang="en-US" sz="6000" spc="-9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r>
              <a:rPr lang="en-US" sz="60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   </a:t>
            </a:r>
          </a:p>
          <a:p>
            <a:endParaRPr sz="6000" spc="-9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4281" y="3879360"/>
            <a:ext cx="11075224" cy="152657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4000" spc="-9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Erik </a:t>
            </a:r>
            <a:r>
              <a:rPr lang="en-US" sz="40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Schlegel</a:t>
            </a:r>
          </a:p>
          <a:p>
            <a:r>
              <a:rPr lang="en-US" sz="4000" spc="-90" dirty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   @</a:t>
            </a:r>
            <a:r>
              <a:rPr lang="en-US" sz="40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erikschlegel1</a:t>
            </a:r>
          </a:p>
        </p:txBody>
      </p:sp>
    </p:spTree>
    <p:extLst>
      <p:ext uri="{BB962C8B-B14F-4D97-AF65-F5344CB8AC3E}">
        <p14:creationId xmlns:p14="http://schemas.microsoft.com/office/powerpoint/2010/main" val="2847935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66304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is React?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://i.imgur.com/W8K6jH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2" y="2583960"/>
            <a:ext cx="5906258" cy="310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lendar.perfplanet.com/wp-content/uploads/2013/12/vjeux/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34" y="2583959"/>
            <a:ext cx="5856345" cy="310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555341" y="6299202"/>
            <a:ext cx="4793673" cy="627864"/>
            <a:chOff x="6604000" y="6354618"/>
            <a:chExt cx="4793673" cy="627864"/>
          </a:xfrm>
        </p:grpSpPr>
        <p:sp>
          <p:nvSpPr>
            <p:cNvPr id="3" name="TextBox 2"/>
            <p:cNvSpPr txBox="1"/>
            <p:nvPr/>
          </p:nvSpPr>
          <p:spPr>
            <a:xfrm>
              <a:off x="6604000" y="6354618"/>
              <a:ext cx="479367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</a:rPr>
                <a:t>Images Credit:        @</a:t>
              </a:r>
              <a:r>
                <a:rPr lang="en-US" sz="2400" dirty="0" err="1">
                  <a:solidFill>
                    <a:schemeClr val="bg1"/>
                  </a:solidFill>
                </a:rPr>
                <a:t>vjeux</a:t>
              </a:r>
              <a:r>
                <a:rPr lang="en-US" sz="2400" dirty="0">
                  <a:solidFill>
                    <a:schemeClr val="bg1"/>
                  </a:solidFill>
                </a:rPr>
                <a:t>  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1235" y="6435113"/>
              <a:ext cx="441971" cy="441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55133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is React Native?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64771" y="3250273"/>
            <a:ext cx="11454938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i="1" dirty="0" smtClean="0">
                <a:solidFill>
                  <a:schemeClr val="bg1"/>
                </a:solidFill>
              </a:rPr>
              <a:t>“React Native enables you to build world-class application experiences on native platforms using a consistent developer experience based on JavaScript and React.”</a:t>
            </a:r>
            <a:endParaRPr lang="en-US" sz="3200" i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25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is React Native?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47673" y="3291836"/>
            <a:ext cx="6941127" cy="21113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i="1" strike="sngStrike" dirty="0">
                <a:solidFill>
                  <a:schemeClr val="bg1"/>
                </a:solidFill>
              </a:rPr>
              <a:t>“Write once, run anywhere”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i="1" dirty="0">
                <a:solidFill>
                  <a:schemeClr val="bg1"/>
                </a:solidFill>
              </a:rPr>
              <a:t>“Learn once, write anywhere”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98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4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Horizontal Platform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522515" y="4275117"/>
            <a:ext cx="1068780" cy="8075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67443" y="4275117"/>
            <a:ext cx="1486395" cy="8075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Android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428008" y="4275117"/>
            <a:ext cx="1068780" cy="807522"/>
          </a:xfrm>
          <a:prstGeom prst="rect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UWP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704722" y="4275117"/>
            <a:ext cx="496670" cy="807522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09326" y="4275117"/>
            <a:ext cx="1383360" cy="807522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22515" y="3598222"/>
            <a:ext cx="4678877" cy="518337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React Native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22514" y="2707575"/>
            <a:ext cx="6270172" cy="732090"/>
          </a:xfrm>
          <a:prstGeom prst="rect">
            <a:avLst/>
          </a:prstGeom>
          <a:solidFill>
            <a:srgbClr val="00BE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React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20776" y="2616205"/>
            <a:ext cx="6270172" cy="2375064"/>
            <a:chOff x="522514" y="2707577"/>
            <a:chExt cx="6270172" cy="2375064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22515" y="4275119"/>
              <a:ext cx="1068780" cy="80752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iOS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767443" y="4275119"/>
              <a:ext cx="1486395" cy="80752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Android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428008" y="4275119"/>
              <a:ext cx="1068780" cy="80752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UWP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704722" y="4275119"/>
              <a:ext cx="496670" cy="80752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409326" y="4275119"/>
              <a:ext cx="1383360" cy="807522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22515" y="3598224"/>
              <a:ext cx="4678877" cy="518337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React Native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22514" y="2707577"/>
              <a:ext cx="6270172" cy="732090"/>
            </a:xfrm>
            <a:prstGeom prst="rect">
              <a:avLst/>
            </a:prstGeom>
            <a:solidFill>
              <a:srgbClr val="00BEF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React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4415" y="1967850"/>
            <a:ext cx="5323873" cy="367177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APIs and Paradigms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Tools and Languages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Code (80</a:t>
            </a:r>
            <a:r>
              <a:rPr lang="en-US" sz="3600" dirty="0" smtClean="0">
                <a:solidFill>
                  <a:schemeClr val="bg1"/>
                </a:solidFill>
              </a:rPr>
              <a:t>%)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30593" y="4587508"/>
            <a:ext cx="8113857" cy="18682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 smtClean="0">
                <a:solidFill>
                  <a:schemeClr val="bg1"/>
                </a:solidFill>
              </a:rPr>
              <a:t>Share when possible, go native when necessary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30" name="Picture 6" descr="https://frontendmasters.com/assets/flux-worksh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266" y="2658062"/>
            <a:ext cx="598862" cy="59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12" descr="https://facebook.github.io/relay/img/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16" descr="https://facebook.github.io/relay/img/logo.svg"/>
          <p:cNvSpPr>
            <a:spLocks noChangeAspect="1" noChangeArrowheads="1"/>
          </p:cNvSpPr>
          <p:nvPr/>
        </p:nvSpPr>
        <p:spPr bwMode="auto">
          <a:xfrm>
            <a:off x="29298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 descr="http://reactjscamp.com/images/roger-st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102" y="2696668"/>
            <a:ext cx="1364626" cy="60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8137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Mobile Cross-Platform Options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cordova.jpg (640×286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6"/>
          <a:stretch/>
        </p:blipFill>
        <p:spPr bwMode="auto">
          <a:xfrm>
            <a:off x="4353254" y="4133501"/>
            <a:ext cx="3982223" cy="17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pindex.com/wp-content/uploads/2014/08/Xamarin-Inc..zpoh_xamarin-logo-hexagon-blu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964"/>
          <a:stretch/>
        </p:blipFill>
        <p:spPr bwMode="auto">
          <a:xfrm>
            <a:off x="2991135" y="2038515"/>
            <a:ext cx="5045959" cy="133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205" y="4227450"/>
            <a:ext cx="1777773" cy="15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1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Community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74638" y="1595998"/>
            <a:ext cx="11887200" cy="547842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275,000+ users of React Chrome Extension</a:t>
            </a:r>
          </a:p>
          <a:p>
            <a:pPr marL="571500" indent="-57150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30,000+ GitHub stars</a:t>
            </a:r>
          </a:p>
          <a:p>
            <a:pPr marL="571500" indent="-57150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700+ React Native contributors</a:t>
            </a:r>
          </a:p>
          <a:p>
            <a:pPr marL="571500" indent="-57150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500+ Third Party Modules @ http://react.parts</a:t>
            </a:r>
          </a:p>
          <a:p>
            <a:pPr marL="571500" indent="-57150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782" y="3238020"/>
            <a:ext cx="2601337" cy="604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782" y="3874083"/>
            <a:ext cx="2611047" cy="5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32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is React Native?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8843" y="2257661"/>
            <a:ext cx="11136086" cy="367177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Native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Views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Asynchronous Execution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Touch Handling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Flexbox &amp; </a:t>
            </a:r>
            <a:r>
              <a:rPr lang="en-US" sz="3600" dirty="0" smtClean="0">
                <a:solidFill>
                  <a:schemeClr val="bg1"/>
                </a:solidFill>
              </a:rPr>
              <a:t>Styling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Extensibility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901" y="2768137"/>
            <a:ext cx="3138411" cy="28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86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WHITE TEMPLATE">
  <a:themeElements>
    <a:clrScheme name="PRISM 2015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2050"/>
      </a:accent1>
      <a:accent2>
        <a:srgbClr val="008A00"/>
      </a:accent2>
      <a:accent3>
        <a:srgbClr val="00188F"/>
      </a:accent3>
      <a:accent4>
        <a:srgbClr val="0078D7"/>
      </a:accent4>
      <a:accent5>
        <a:srgbClr val="5C2D91"/>
      </a:accent5>
      <a:accent6>
        <a:srgbClr val="B4009E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ISMFY16 General Session Template_v2.potx" id="{D699D293-0559-419E-B15D-C62FB8EB4133}" vid="{9CA49E95-DC82-4A23-8A22-A94056343C68}"/>
    </a:ext>
  </a:extLst>
</a:theme>
</file>

<file path=ppt/theme/theme2.xml><?xml version="1.0" encoding="utf-8"?>
<a:theme xmlns:a="http://schemas.openxmlformats.org/drawingml/2006/main" name="WINDOWS_10_COLOR TEMPLATE">
  <a:themeElements>
    <a:clrScheme name="Custom 20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E81123"/>
      </a:accent6>
      <a:hlink>
        <a:srgbClr val="CDF4FF"/>
      </a:hlink>
      <a:folHlink>
        <a:srgbClr val="CDF4FF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dows_10_Event_template.potx" id="{797C4B0C-7A89-4D50-BF8D-46BD8A77D959}" vid="{AE2078F7-47F3-4FAC-B9CD-7D3B6A560D7A}"/>
    </a:ext>
  </a:extLst>
</a:theme>
</file>

<file path=ppt/theme/theme3.xml><?xml version="1.0" encoding="utf-8"?>
<a:theme xmlns:a="http://schemas.openxmlformats.org/drawingml/2006/main" name="2_WHITE TEMPLATE">
  <a:themeElements>
    <a:clrScheme name="PRISM 2015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2050"/>
      </a:accent1>
      <a:accent2>
        <a:srgbClr val="008A00"/>
      </a:accent2>
      <a:accent3>
        <a:srgbClr val="00188F"/>
      </a:accent3>
      <a:accent4>
        <a:srgbClr val="0078D7"/>
      </a:accent4>
      <a:accent5>
        <a:srgbClr val="5C2D91"/>
      </a:accent5>
      <a:accent6>
        <a:srgbClr val="B4009E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ISMFY16 General Session Template_v2.potx" id="{D699D293-0559-419E-B15D-C62FB8EB4133}" vid="{9CA49E95-DC82-4A23-8A22-A94056343C6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0e9df3-be65-4c73-a93b-d1236ebd677e">
      <Value>195</Value>
      <Value>354</Value>
      <Value>353</Value>
      <Value>261</Value>
      <Value>196</Value>
    </TaxCatchAll>
    <SharedWithUsers xmlns="ffda682f-c233-440f-ae5c-cc70b7af3c29">
      <UserInfo>
        <DisplayName>Kevin Tigges</DisplayName>
        <AccountId>1833</AccountId>
        <AccountType/>
      </UserInfo>
      <UserInfo>
        <DisplayName>Helene Agerstig Wiese</DisplayName>
        <AccountId>11730</AccountId>
        <AccountType/>
      </UserInfo>
      <UserInfo>
        <DisplayName>Fabiola Uribe Perez</DisplayName>
        <AccountId>13275</AccountId>
        <AccountType/>
      </UserInfo>
      <UserInfo>
        <DisplayName>Andrea Castillo Barron (MXP Industrial S.A. DE C.V.)</DisplayName>
        <AccountId>13274</AccountId>
        <AccountType/>
      </UserInfo>
      <UserInfo>
        <DisplayName>Andrea Garcia Vazquez (MXP Industrial S.A. DE C.V.)</DisplayName>
        <AccountId>13276</AccountId>
        <AccountType/>
      </UserInfo>
      <UserInfo>
        <DisplayName>Robert Fernandez (N3 LLC)</DisplayName>
        <AccountId>1273</AccountId>
        <AccountType/>
      </UserInfo>
      <UserInfo>
        <DisplayName>Renata Artioli</DisplayName>
        <AccountId>16689</AccountId>
        <AccountType/>
      </UserInfo>
      <UserInfo>
        <DisplayName>Cindy Gamboa (Insight Global)</DisplayName>
        <AccountId>19924</AccountId>
        <AccountType/>
      </UserInfo>
      <UserInfo>
        <DisplayName>Muhammad Khan (Teleperformance USA)</DisplayName>
        <AccountId>21302</AccountId>
        <AccountType/>
      </UserInfo>
      <UserInfo>
        <DisplayName>Ulrika Jonsson</DisplayName>
        <AccountId>20591</AccountId>
        <AccountType/>
      </UserInfo>
      <UserInfo>
        <DisplayName>Rachel Bheeka (Proactive Hr Services Ltd)</DisplayName>
        <AccountId>22331</AccountId>
        <AccountType/>
      </UserInfo>
      <UserInfo>
        <DisplayName>Tamara Supica</DisplayName>
        <AccountId>23759</AccountId>
        <AccountType/>
      </UserInfo>
      <UserInfo>
        <DisplayName>Abe Pachikara</DisplayName>
        <AccountId>2835</AccountId>
        <AccountType/>
      </UserInfo>
      <UserInfo>
        <DisplayName>Kelly Donahoe</DisplayName>
        <AccountId>12094</AccountId>
        <AccountType/>
      </UserInfo>
      <UserInfo>
        <DisplayName>Fred Fu</DisplayName>
        <AccountId>27938</AccountId>
        <AccountType/>
      </UserInfo>
    </SharedWithUsers>
    <Session_x005f_x0020_Code xmlns="FFDA682F-C233-440F-AE5C-CC70B7AF3C29" xsi:nil="true"/>
    <d74da4b6521649b2a1f3107422732558 xmlns="ffda682f-c233-440f-ae5c-cc70b7af3c29">
      <Terms xmlns="http://schemas.microsoft.com/office/infopath/2007/PartnerControls"/>
    </d74da4b6521649b2a1f3107422732558>
    <LikesCount xmlns="http://schemas.microsoft.com/sharepoint/v3" xsi:nil="true"/>
    <d024865c22f74dfd987ba18ae53a02cb xmlns="ffda682f-c233-440f-ae5c-cc70b7af3c29">
      <Terms xmlns="http://schemas.microsoft.com/office/infopath/2007/PartnerControls"/>
    </d024865c22f74dfd987ba18ae53a02cb>
    <bafaaec354a049cf985a2e9cb6b9ae42 xmlns="ffda682f-c233-440f-ae5c-cc70b7af3c29">
      <Terms xmlns="http://schemas.microsoft.com/office/infopath/2007/PartnerControls"/>
    </bafaaec354a049cf985a2e9cb6b9ae42>
    <e2f3afa1176b423b9a26014d7607bb74 xmlns="ffda682f-c233-440f-ae5c-cc70b7af3c29">
      <Terms xmlns="http://schemas.microsoft.com/office/infopath/2007/PartnerControls"/>
    </e2f3afa1176b423b9a26014d7607bb74>
    <MS_x005f_x0020_Content_x005f_x0020_Owner xmlns="FFDA682F-C233-440F-AE5C-CC70B7AF3C29">
      <UserInfo>
        <DisplayName/>
        <AccountId xsi:nil="true"/>
        <AccountType/>
      </UserInfo>
    </MS_x005f_x0020_Content_x005f_x0020_Owner>
    <MS_x005f_x0020_Speaker xmlns="FFDA682F-C233-440F-AE5C-CC70B7AF3C29">
      <UserInfo>
        <DisplayName/>
        <AccountId xsi:nil="true"/>
        <AccountType/>
      </UserInfo>
    </MS_x005f_x0020_Speaker>
    <Ratings xmlns="http://schemas.microsoft.com/sharepoint/v3" xsi:nil="true"/>
    <Presentation_x005f_x0020_Date xmlns="FFDA682F-C233-440F-AE5C-CC70B7AF3C29" xsi:nil="true"/>
    <LikedBy xmlns="http://schemas.microsoft.com/sharepoint/v3">
      <UserInfo>
        <DisplayName/>
        <AccountId xsi:nil="true"/>
        <AccountType/>
      </UserInfo>
    </LikedBy>
    <Audience xmlns="http://schemas.microsoft.com/sharepoint/v3" xsi:nil="true"/>
    <c3c687fadeb54a6eb55eff253960dfb0 xmlns="ffda682f-c233-440f-ae5c-cc70b7af3c29">
      <Terms xmlns="http://schemas.microsoft.com/office/infopath/2007/PartnerControls"/>
    </c3c687fadeb54a6eb55eff253960dfb0>
    <Event_x005f_x0020_Start_x005f_x0020_Date xmlns="FFDA682F-C233-440F-AE5C-CC70B7AF3C29" xsi:nil="true"/>
    <External_x005f_x0020_Speaker xmlns="FFDA682F-C233-440F-AE5C-CC70B7AF3C29" xsi:nil="true"/>
    <Event_x005f_x0020_End_x005f_x0020_Date xmlns="FFDA682F-C233-440F-AE5C-CC70B7AF3C29" xsi:nil="true"/>
    <pa5d4577c25f482885598ec921f9a2a7 xmlns="ffda682f-c233-440f-ae5c-cc70b7af3c29">
      <Terms xmlns="http://schemas.microsoft.com/office/infopath/2007/PartnerControls"/>
    </pa5d4577c25f482885598ec921f9a2a7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Visual Identity</TermName>
          <TermId xmlns="http://schemas.microsoft.com/office/infopath/2007/PartnerControls">0d7b1aaf-adb9-4549-87f2-04218945c815</TermId>
        </TermInfo>
        <TermInfo xmlns="http://schemas.microsoft.com/office/infopath/2007/PartnerControls">
          <TermName xmlns="http://schemas.microsoft.com/office/infopath/2007/PartnerControls">brand guidelines</TermName>
          <TermId xmlns="http://schemas.microsoft.com/office/infopath/2007/PartnerControls">869c67fb-4ae4-4cf1-8315-33fbb28a6230</TermId>
        </TermInfo>
        <TermInfo xmlns="http://schemas.microsoft.com/office/infopath/2007/PartnerControls">
          <TermName xmlns="http://schemas.microsoft.com/office/infopath/2007/PartnerControls">grid</TermName>
          <TermId xmlns="http://schemas.microsoft.com/office/infopath/2007/PartnerControls">73ed6bc3-bea5-40dd-b0db-3e7c85d29c98</TermId>
        </TermInfo>
        <TermInfo xmlns="http://schemas.microsoft.com/office/infopath/2007/PartnerControls">
          <TermName xmlns="http://schemas.microsoft.com/office/infopath/2007/PartnerControls">MSVID</TermName>
          <TermId xmlns="http://schemas.microsoft.com/office/infopath/2007/PartnerControls">dc886432-d75b-4970-b95c-9b2d14decb15</TermId>
        </TermInfo>
        <TermInfo xmlns="http://schemas.microsoft.com/office/infopath/2007/PartnerControls">
          <TermName xmlns="http://schemas.microsoft.com/office/infopath/2007/PartnerControls">brand management</TermName>
          <TermId xmlns="http://schemas.microsoft.com/office/infopath/2007/PartnerControls">cac76500-9e66-48d2-9431-ad8489b366f1</TermId>
        </TermInfo>
      </Terms>
    </TaxKeywordTaxHTField>
    <m1d4cc0042f74f6a97d9a7fbccdb31f0 xmlns="ffda682f-c233-440f-ae5c-cc70b7af3c29">
      <Terms xmlns="http://schemas.microsoft.com/office/infopath/2007/PartnerControls"/>
    </m1d4cc0042f74f6a97d9a7fbccdb31f0>
    <RatedBy xmlns="http://schemas.microsoft.com/sharepoint/v3">
      <UserInfo>
        <DisplayName/>
        <AccountId xsi:nil="true"/>
        <AccountType/>
      </UserInfo>
    </RatedB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0E13FC0C2934E14484E212E125370C1C0020807D056BA4BB4BACE1AE523AC789A8" ma:contentTypeVersion="48" ma:contentTypeDescription="" ma:contentTypeScope="" ma:versionID="94791c2a8fd5beec714073002d6b5d85">
  <xsd:schema xmlns:xsd="http://www.w3.org/2001/XMLSchema" xmlns:xs="http://www.w3.org/2001/XMLSchema" xmlns:p="http://schemas.microsoft.com/office/2006/metadata/properties" xmlns:ns1="http://schemas.microsoft.com/sharepoint/v3" xmlns:ns2="ffda682f-c233-440f-ae5c-cc70b7af3c29" xmlns:ns3="230e9df3-be65-4c73-a93b-d1236ebd677e" xmlns:ns4="FFDA682F-C233-440F-AE5C-CC70B7AF3C29" targetNamespace="http://schemas.microsoft.com/office/2006/metadata/properties" ma:root="true" ma:fieldsID="c47515cf723a6a9c4fa88673ee57102c" ns1:_="" ns2:_="" ns3:_="" ns4:_="">
    <xsd:import namespace="http://schemas.microsoft.com/sharepoint/v3"/>
    <xsd:import namespace="ffda682f-c233-440f-ae5c-cc70b7af3c29"/>
    <xsd:import namespace="230e9df3-be65-4c73-a93b-d1236ebd677e"/>
    <xsd:import namespace="FFDA682F-C233-440F-AE5C-CC70B7AF3C29"/>
    <xsd:element name="properties">
      <xsd:complexType>
        <xsd:sequence>
          <xsd:element name="documentManagement">
            <xsd:complexType>
              <xsd:all>
                <xsd:element ref="ns2:c3c687fadeb54a6eb55eff253960dfb0" minOccurs="0"/>
                <xsd:element ref="ns3:TaxCatchAll" minOccurs="0"/>
                <xsd:element ref="ns3:TaxCatchAllLabel" minOccurs="0"/>
                <xsd:element ref="ns2:pa5d4577c25f482885598ec921f9a2a7" minOccurs="0"/>
                <xsd:element ref="ns2:d024865c22f74dfd987ba18ae53a02cb" minOccurs="0"/>
                <xsd:element ref="ns4:Event_x005f_x0020_Start_x005f_x0020_Date" minOccurs="0"/>
                <xsd:element ref="ns4:Event_x005f_x0020_End_x005f_x0020_Date" minOccurs="0"/>
                <xsd:element ref="ns4:Presentation_x005f_x0020_Date" minOccurs="0"/>
                <xsd:element ref="ns4:MS_x005f_x0020_Speaker" minOccurs="0"/>
                <xsd:element ref="ns4:External_x005f_x0020_Speaker" minOccurs="0"/>
                <xsd:element ref="ns1:Audience" minOccurs="0"/>
                <xsd:element ref="ns2:bafaaec354a049cf985a2e9cb6b9ae42" minOccurs="0"/>
                <xsd:element ref="ns2:e2f3afa1176b423b9a26014d7607bb74" minOccurs="0"/>
                <xsd:element ref="ns4:Session_x005f_x0020_Code" minOccurs="0"/>
                <xsd:element ref="ns4:MS_x005f_x0020_Content_x005f_x0020_Owner" minOccurs="0"/>
                <xsd:element ref="ns2:d74da4b6521649b2a1f3107422732558" minOccurs="0"/>
                <xsd:element ref="ns2:m1d4cc0042f74f6a97d9a7fbccdb31f0" minOccurs="0"/>
                <xsd:element ref="ns1:AverageRating" minOccurs="0"/>
                <xsd:element ref="ns2:SharedWithUsers" minOccurs="0"/>
                <xsd:element ref="ns3:TaxKeywordTaxHTField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21" nillable="true" ma:displayName="Audience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AverageRating" ma:index="32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6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37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8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39" nillable="true" ma:displayName="Number of Likes" ma:internalName="LikesCount">
      <xsd:simpleType>
        <xsd:restriction base="dms:Unknown"/>
      </xsd:simpleType>
    </xsd:element>
    <xsd:element name="LikedBy" ma:index="40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a682f-c233-440f-ae5c-cc70b7af3c29" elementFormDefault="qualified">
    <xsd:import namespace="http://schemas.microsoft.com/office/2006/documentManagement/types"/>
    <xsd:import namespace="http://schemas.microsoft.com/office/infopath/2007/PartnerControls"/>
    <xsd:element name="c3c687fadeb54a6eb55eff253960dfb0" ma:index="8" nillable="true" ma:taxonomy="true" ma:internalName="c3c687fadeb54a6eb55eff253960dfb0" ma:taxonomyFieldName="Event_x0020_Name" ma:displayName="Event Name" ma:readOnly="false" ma:default="" ma:fieldId="{c3c687fa-deb5-4a6e-b55e-ff253960dfb0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a5d4577c25f482885598ec921f9a2a7" ma:index="12" nillable="true" ma:taxonomy="true" ma:internalName="pa5d4577c25f482885598ec921f9a2a7" ma:taxonomyFieldName="Event_x0020_Location" ma:displayName="Event Location" ma:readOnly="false" ma:default="" ma:fieldId="{9a5d4577-c25f-4828-8559-8ec921f9a2a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024865c22f74dfd987ba18ae53a02cb" ma:index="14" nillable="true" ma:taxonomy="true" ma:internalName="d024865c22f74dfd987ba18ae53a02cb" ma:taxonomyFieldName="Event_x0020_Venue" ma:displayName="Event Venue" ma:readOnly="false" ma:default="" ma:fieldId="{d024865c-22f7-4dfd-987b-a18ae53a02cb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bafaaec354a049cf985a2e9cb6b9ae42" ma:index="22" nillable="true" ma:taxonomy="true" ma:internalName="bafaaec354a049cf985a2e9cb6b9ae42" ma:taxonomyFieldName="Product" ma:displayName="Product" ma:readOnly="false" ma:default="" ma:fieldId="{bafaaec3-54a0-49cf-985a-2e9cb6b9ae4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3afa1176b423b9a26014d7607bb74" ma:index="24" nillable="true" ma:taxonomy="true" ma:internalName="e2f3afa1176b423b9a26014d7607bb74" ma:taxonomyFieldName="Campaign" ma:displayName="Campaign" ma:readOnly="false" ma:default="" ma:fieldId="{e2f3afa1-176b-423b-9a26-014d7607bb74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d74da4b6521649b2a1f3107422732558" ma:index="28" nillable="true" ma:taxonomy="true" ma:internalName="d74da4b6521649b2a1f3107422732558" ma:taxonomyFieldName="Track_2" ma:displayName="Track" ma:default="" ma:fieldId="{d74da4b6-5216-49b2-a1f3-107422732558}" ma:sspId="e385fb40-52d4-4fae-9c5b-3e8ff8a5878e" ma:termSetId="8b2cb1a9-d9e7-4004-9980-68b531ded94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1d4cc0042f74f6a97d9a7fbccdb31f0" ma:index="30" nillable="true" ma:taxonomy="true" ma:internalName="m1d4cc0042f74f6a97d9a7fbccdb31f0" ma:taxonomyFieldName="Audience1" ma:displayName="Audience" ma:default="" ma:fieldId="{61d4cc00-42f7-4f6a-97d9-a7fbccdb31f0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42" nillable="true" ma:displayName="Sharing Hint Hash" ma:internalName="SharingHintHash" ma:readOnly="true">
      <xsd:simpleType>
        <xsd:restriction base="dms:Text"/>
      </xsd:simpleType>
    </xsd:element>
    <xsd:element name="SharedWithDetails" ma:index="4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c6f752b4-ea7a-45d7-9c5a-f41f5c5d970f}" ma:internalName="TaxCatchAll" ma:showField="CatchAllData" ma:web="ffda682f-c233-440f-ae5c-cc70b7af3c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c6f752b4-ea7a-45d7-9c5a-f41f5c5d970f}" ma:internalName="TaxCatchAllLabel" ma:readOnly="true" ma:showField="CatchAllDataLabel" ma:web="ffda682f-c233-440f-ae5c-cc70b7af3c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A682F-C233-440F-AE5C-CC70B7AF3C29" elementFormDefault="qualified">
    <xsd:import namespace="http://schemas.microsoft.com/office/2006/documentManagement/types"/>
    <xsd:import namespace="http://schemas.microsoft.com/office/infopath/2007/PartnerControls"/>
    <xsd:element name="Event_x005f_x0020_Start_x005f_x0020_Date" ma:index="16" nillable="true" ma:displayName="Event Start Date" ma:format="DateOnly" ma:internalName="Event_x0020_Start_x0020_Date" ma:readOnly="false">
      <xsd:simpleType>
        <xsd:restriction base="dms:DateTime"/>
      </xsd:simpleType>
    </xsd:element>
    <xsd:element name="Event_x005f_x0020_End_x005f_x0020_Date" ma:index="17" nillable="true" ma:displayName="Event End Date" ma:format="DateOnly" ma:internalName="Event_x0020_End_x0020_Date" ma:readOnly="false">
      <xsd:simpleType>
        <xsd:restriction base="dms:DateTime"/>
      </xsd:simpleType>
    </xsd:element>
    <xsd:element name="Presentation_x005f_x0020_Date" ma:index="18" nillable="true" ma:displayName="Presentation Date" ma:format="DateOnly" ma:internalName="Presentation_x0020_Date" ma:readOnly="false">
      <xsd:simpleType>
        <xsd:restriction base="dms:DateTime"/>
      </xsd:simpleType>
    </xsd:element>
    <xsd:element name="MS_x005f_x0020_Speaker" ma:index="19" nillable="true" ma:displayName="MS Speaker" ma:list="UserInfo" ma:SharePointGroup="0" ma:internalName="MS_x0020_Speaker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5f_x0020_Speaker" ma:index="20" nillable="true" ma:displayName="External Speaker" ma:internalName="External_x0020_Speaker" ma:readOnly="false">
      <xsd:simpleType>
        <xsd:restriction base="dms:Text"/>
      </xsd:simpleType>
    </xsd:element>
    <xsd:element name="Session_x005f_x0020_Code" ma:index="26" nillable="true" ma:displayName="Session Code" ma:internalName="Session_x0020_Code" ma:readOnly="false">
      <xsd:simpleType>
        <xsd:restriction base="dms:Text"/>
      </xsd:simpleType>
    </xsd:element>
    <xsd:element name="MS_x005f_x0020_Content_x005f_x0020_Owner" ma:index="27" nillable="true" ma:displayName="MS Content Owner" ma:list="UserInfo" ma:SharePointGroup="0" ma:internalName="MS_x0020_Content_x0020_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41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FFDA682F-C233-440F-AE5C-CC70B7AF3C29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fda682f-c233-440f-ae5c-cc70b7af3c2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7698463-B0C2-4BEC-B663-35F4B9A515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fda682f-c233-440f-ae5c-cc70b7af3c29"/>
    <ds:schemaRef ds:uri="230e9df3-be65-4c73-a93b-d1236ebd677e"/>
    <ds:schemaRef ds:uri="FFDA682F-C233-440F-AE5C-CC70B7AF3C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PRISMFY16 General Session Template_v2</Template>
  <TotalTime>49637</TotalTime>
  <Words>1854</Words>
  <Application>Microsoft Office PowerPoint</Application>
  <PresentationFormat>Custom</PresentationFormat>
  <Paragraphs>435</Paragraphs>
  <Slides>25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Consolas</vt:lpstr>
      <vt:lpstr>Segoe UI</vt:lpstr>
      <vt:lpstr>Segoe UI Light</vt:lpstr>
      <vt:lpstr>Segoe UI Semilight</vt:lpstr>
      <vt:lpstr>source-code-pro</vt:lpstr>
      <vt:lpstr>Wingdings</vt:lpstr>
      <vt:lpstr>1_WHITE TEMPLATE</vt:lpstr>
      <vt:lpstr>WINDOWS_10_COLOR TEMPLATE</vt:lpstr>
      <vt:lpstr>2_WHITE TEMPLATE</vt:lpstr>
      <vt:lpstr>PowerPoint Presentation</vt:lpstr>
      <vt:lpstr>What is React?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Deep Dive 6-25-2015</dc:title>
  <dc:subject>&lt;Speech title here&gt;</dc:subject>
  <dc:creator>Sam Moore</dc:creator>
  <cp:keywords>brand management; grid; MSVID; brand guidelines; Visual Identity</cp:keywords>
  <dc:description>Template: _x000d_
Formatting: _x000d_
Audience Type:</dc:description>
  <cp:lastModifiedBy>Erik Schlegel</cp:lastModifiedBy>
  <cp:revision>679</cp:revision>
  <cp:lastPrinted>2015-06-22T20:53:39Z</cp:lastPrinted>
  <dcterms:created xsi:type="dcterms:W3CDTF">2015-03-30T20:55:11Z</dcterms:created>
  <dcterms:modified xsi:type="dcterms:W3CDTF">2016-05-15T13:04:16Z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0x0101000E13FC0C2934E14484E212E125370C1C0020807D056BA4BB4BACE1AE523AC789A8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_dlc_DocIdItemGuid">
    <vt:lpwstr>b4394ed2-a0a7-4db8-9b1c-d35ece394581</vt:lpwstr>
  </property>
  <property fmtid="{D5CDD505-2E9C-101B-9397-08002B2CF9AE}" pid="12" name="WW Comms Activity Name">
    <vt:lpwstr/>
  </property>
  <property fmtid="{D5CDD505-2E9C-101B-9397-08002B2CF9AE}" pid="13" name="WW Comms Asset Type">
    <vt:lpwstr>638;#PR / Communications Guidance|1449004a-48ab-4bbb-8517-597b6ae9cf96</vt:lpwstr>
  </property>
  <property fmtid="{D5CDD505-2E9C-101B-9397-08002B2CF9AE}" pid="14" name="WW Comms Segment">
    <vt:lpwstr>287;#Corporate|0beeef6d-4e21-4b8f-8d5e-44fbbb51e9a9</vt:lpwstr>
  </property>
  <property fmtid="{D5CDD505-2E9C-101B-9397-08002B2CF9AE}" pid="15" name="WWComms Business Unit">
    <vt:lpwstr/>
  </property>
  <property fmtid="{D5CDD505-2E9C-101B-9397-08002B2CF9AE}" pid="16" name="WWComms Microsoft Products">
    <vt:lpwstr/>
  </property>
  <property fmtid="{D5CDD505-2E9C-101B-9397-08002B2CF9AE}" pid="17" name="WW Comms Activity">
    <vt:lpwstr>53;#One Microsoft Story|eee7120e-7abd-44cc-a0b5-3df2998df547</vt:lpwstr>
  </property>
  <property fmtid="{D5CDD505-2E9C-101B-9397-08002B2CF9AE}" pid="18" name="jd3834176c424f3ab326511d8f330ea7">
    <vt:lpwstr/>
  </property>
  <property fmtid="{D5CDD505-2E9C-101B-9397-08002B2CF9AE}" pid="19" name="WW Comms Best Practices Category">
    <vt:lpwstr/>
  </property>
  <property fmtid="{D5CDD505-2E9C-101B-9397-08002B2CF9AE}" pid="20" name="WW Comms Topic">
    <vt:lpwstr/>
  </property>
  <property fmtid="{D5CDD505-2E9C-101B-9397-08002B2CF9AE}" pid="21" name="WW Comms Region">
    <vt:lpwstr>3;#Worldwide|6b3e9e9d-e463-4f2a-87d5-d2e3a97a6133</vt:lpwstr>
  </property>
  <property fmtid="{D5CDD505-2E9C-101B-9397-08002B2CF9AE}" pid="22" name="TaxKeyword">
    <vt:lpwstr>195;#Visual Identity|0d7b1aaf-adb9-4549-87f2-04218945c815;#354;#brand guidelines|869c67fb-4ae4-4cf1-8315-33fbb28a6230;#353;#grid|73ed6bc3-bea5-40dd-b0db-3e7c85d29c98;#261;#MSVID|dc886432-d75b-4970-b95c-9b2d14decb15;#196;#brand management|cac76500-9e66-48d</vt:lpwstr>
  </property>
  <property fmtid="{D5CDD505-2E9C-101B-9397-08002B2CF9AE}" pid="23" name="Event Name">
    <vt:lpwstr/>
  </property>
  <property fmtid="{D5CDD505-2E9C-101B-9397-08002B2CF9AE}" pid="24" name="Track_2">
    <vt:lpwstr/>
  </property>
  <property fmtid="{D5CDD505-2E9C-101B-9397-08002B2CF9AE}" pid="25" name="Audience1">
    <vt:lpwstr/>
  </property>
</Properties>
</file>